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2"/>
  </p:notesMasterIdLst>
  <p:sldIdLst>
    <p:sldId id="256" r:id="rId2"/>
    <p:sldId id="257" r:id="rId3"/>
    <p:sldId id="362" r:id="rId4"/>
    <p:sldId id="363" r:id="rId5"/>
    <p:sldId id="364" r:id="rId6"/>
    <p:sldId id="365" r:id="rId7"/>
    <p:sldId id="424" r:id="rId8"/>
    <p:sldId id="423" r:id="rId9"/>
    <p:sldId id="366" r:id="rId10"/>
    <p:sldId id="426" r:id="rId11"/>
    <p:sldId id="367" r:id="rId12"/>
    <p:sldId id="384" r:id="rId13"/>
    <p:sldId id="385" r:id="rId14"/>
    <p:sldId id="368" r:id="rId15"/>
    <p:sldId id="427" r:id="rId16"/>
    <p:sldId id="421" r:id="rId17"/>
    <p:sldId id="428" r:id="rId18"/>
    <p:sldId id="370" r:id="rId19"/>
    <p:sldId id="380" r:id="rId20"/>
    <p:sldId id="42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67"/>
    <p:restoredTop sz="86089"/>
  </p:normalViewPr>
  <p:slideViewPr>
    <p:cSldViewPr snapToGrid="0">
      <p:cViewPr varScale="1">
        <p:scale>
          <a:sx n="81" d="100"/>
          <a:sy n="81" d="100"/>
        </p:scale>
        <p:origin x="18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10/7/23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Pick </a:t>
            </a:r>
            <a:r>
              <a:rPr lang="en-US" dirty="0" err="1"/>
              <a:t>nums</a:t>
            </a:r>
            <a:r>
              <a:rPr lang="en-US" dirty="0"/>
              <a:t> for x and y and do out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26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08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Python documentation strings (</a:t>
            </a:r>
            <a:r>
              <a:rPr lang="en-US" b="1" dirty="0">
                <a:latin typeface="Courier" pitchFamily="2" charset="0"/>
              </a:rPr>
              <a:t>docstring</a:t>
            </a:r>
            <a:r>
              <a:rPr lang="en-US" dirty="0"/>
              <a:t>) are a convenient way of associating documentation with modules, functions, classes, and methods.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>
                <a:latin typeface="Courier" pitchFamily="2" charset="0"/>
              </a:rPr>
              <a:t>docstring</a:t>
            </a:r>
            <a:r>
              <a:rPr lang="en-US" dirty="0"/>
              <a:t> is defined by including a multiline string as the </a:t>
            </a:r>
            <a:r>
              <a:rPr lang="en-US" b="1" dirty="0"/>
              <a:t>first statement</a:t>
            </a:r>
            <a:r>
              <a:rPr lang="en-US" dirty="0"/>
              <a:t> in the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‘s definition.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It's specified in source code and is used, like a comment, to document a specific segment of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docstring should describe what the function does, not how. In big-kid programming, EVERY FUNCTION should have 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might look like just another comment, but it has some really cool functionality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80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01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Does My Computer Do That? Intro to Coding with Python– Documentation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6321-C322-044D-A91D-EC4055CC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meaningful </a:t>
            </a:r>
            <a:r>
              <a:rPr lang="en-US" b="1" dirty="0"/>
              <a:t>nouns</a:t>
            </a:r>
            <a:r>
              <a:rPr lang="en-US" dirty="0"/>
              <a:t> for variables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B3E91A9-24D9-AA3A-BA8F-3A943E3B9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486" y="263072"/>
            <a:ext cx="7772400" cy="417230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A778E12-85FA-CBE0-488C-67698E4C1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486" y="3282043"/>
            <a:ext cx="7772400" cy="41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8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5AE0-E9C3-E240-B94C-BC2B0D99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lots of comments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14295C-8263-DB4C-9DD5-CC7396821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328" y="1123837"/>
            <a:ext cx="8805672" cy="51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41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useful technique: code tracing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1B55C4C-3677-3440-8C82-700787D56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582503" cy="5120640"/>
          </a:xfrm>
        </p:spPr>
        <p:txBody>
          <a:bodyPr anchor="t">
            <a:normAutofit/>
          </a:bodyPr>
          <a:lstStyle/>
          <a:p>
            <a:r>
              <a:rPr lang="en-US" sz="2800" b="1" dirty="0"/>
              <a:t>Given</a:t>
            </a:r>
            <a:r>
              <a:rPr lang="en-US" sz="2800" dirty="0"/>
              <a:t>: a very short, poorly-documented program</a:t>
            </a:r>
          </a:p>
          <a:p>
            <a:r>
              <a:rPr lang="en-US" sz="2800" b="1" dirty="0"/>
              <a:t>Your goal</a:t>
            </a:r>
            <a:r>
              <a:rPr lang="en-US" sz="2800" dirty="0"/>
              <a:t>: try to figure out what it’s doing</a:t>
            </a:r>
          </a:p>
          <a:p>
            <a:r>
              <a:rPr lang="en-US" sz="2800" b="1" dirty="0"/>
              <a:t>Recommendations</a:t>
            </a:r>
            <a:r>
              <a:rPr lang="en-US" sz="2800" dirty="0"/>
              <a:t>: </a:t>
            </a:r>
          </a:p>
          <a:p>
            <a:pPr lvl="1"/>
            <a:r>
              <a:rPr lang="en-US" sz="2400" dirty="0"/>
              <a:t>walk through the program step-by-step (“</a:t>
            </a:r>
            <a:r>
              <a:rPr lang="en-US" sz="2400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trace its execution</a:t>
            </a:r>
            <a:r>
              <a:rPr lang="en-US" sz="2400" dirty="0"/>
              <a:t>”) using the </a:t>
            </a:r>
            <a:r>
              <a:rPr lang="en-US" sz="2400" b="1" dirty="0"/>
              <a:t>whiteboard or paper</a:t>
            </a:r>
            <a:r>
              <a:rPr lang="en-US" sz="2400" dirty="0"/>
              <a:t> instead of running lines</a:t>
            </a:r>
          </a:p>
          <a:p>
            <a:pPr lvl="1"/>
            <a:r>
              <a:rPr lang="en-US" sz="2400" dirty="0"/>
              <a:t>once you understand what’s happening, then rewrite it using </a:t>
            </a:r>
            <a:r>
              <a:rPr lang="en-US" sz="2400" b="1" dirty="0"/>
              <a:t>informative variable names</a:t>
            </a:r>
            <a:r>
              <a:rPr lang="en-US" sz="2400" dirty="0"/>
              <a:t> and </a:t>
            </a:r>
            <a:r>
              <a:rPr lang="en-US" sz="2400" b="1" dirty="0"/>
              <a:t>comments</a:t>
            </a:r>
          </a:p>
          <a:p>
            <a:pPr lvl="1"/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870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A54EE178-12F1-9F43-92E2-09B7BEFC2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14227" y="783773"/>
            <a:ext cx="6982518" cy="5725884"/>
          </a:xfrm>
        </p:spPr>
      </p:pic>
    </p:spTree>
    <p:extLst>
      <p:ext uri="{BB962C8B-B14F-4D97-AF65-F5344CB8AC3E}">
        <p14:creationId xmlns:p14="http://schemas.microsoft.com/office/powerpoint/2010/main" val="83201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6321-C322-044D-A91D-EC4055CC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171700"/>
            <a:ext cx="2701636" cy="2514600"/>
          </a:xfrm>
        </p:spPr>
        <p:txBody>
          <a:bodyPr>
            <a:noAutofit/>
          </a:bodyPr>
          <a:lstStyle/>
          <a:p>
            <a:r>
              <a:rPr lang="en-US" dirty="0"/>
              <a:t>Step 3*: describe the </a:t>
            </a:r>
            <a:r>
              <a:rPr lang="en-US" b="1" dirty="0"/>
              <a:t>action</a:t>
            </a:r>
            <a:r>
              <a:rPr lang="en-US" dirty="0"/>
              <a:t> for functions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F0DAA8-AAF3-2048-98E9-33EE8049C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436" y="1382486"/>
            <a:ext cx="8813800" cy="29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31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6321-C322-044D-A91D-EC4055CC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171700"/>
            <a:ext cx="2701636" cy="2514600"/>
          </a:xfrm>
        </p:spPr>
        <p:txBody>
          <a:bodyPr>
            <a:noAutofit/>
          </a:bodyPr>
          <a:lstStyle/>
          <a:p>
            <a:r>
              <a:rPr lang="en-US" dirty="0"/>
              <a:t>Step 3*: describe the </a:t>
            </a:r>
            <a:r>
              <a:rPr lang="en-US" b="1" dirty="0"/>
              <a:t>action</a:t>
            </a:r>
            <a:r>
              <a:rPr lang="en-US" dirty="0"/>
              <a:t> for functions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F0DAA8-AAF3-2048-98E9-33EE8049CA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006436" y="1382486"/>
            <a:ext cx="8813800" cy="2917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F53BD2-D552-7D4E-99B7-6EE3F83E3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436" y="3630660"/>
            <a:ext cx="8813800" cy="29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79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F0DAA8-AAF3-2048-98E9-33EE8049C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566" y="711202"/>
            <a:ext cx="8813800" cy="3606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FAF6522-5A25-86FA-77F7-A603898DEC9F}"/>
              </a:ext>
            </a:extLst>
          </p:cNvPr>
          <p:cNvSpPr txBox="1">
            <a:spLocks/>
          </p:cNvSpPr>
          <p:nvPr/>
        </p:nvSpPr>
        <p:spPr>
          <a:xfrm>
            <a:off x="304800" y="2171700"/>
            <a:ext cx="2701636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Step 3*: describe the </a:t>
            </a:r>
            <a:r>
              <a:rPr lang="en-US" b="1"/>
              <a:t>action</a:t>
            </a:r>
            <a:r>
              <a:rPr lang="en-US"/>
              <a:t> for functions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338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F0DAA8-AAF3-2048-98E9-33EE8049CA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3241566" y="711202"/>
            <a:ext cx="8813800" cy="3606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F53BD2-D552-7D4E-99B7-6EE3F83E3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566" y="3251200"/>
            <a:ext cx="8813800" cy="36068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FAF6522-5A25-86FA-77F7-A603898DEC9F}"/>
              </a:ext>
            </a:extLst>
          </p:cNvPr>
          <p:cNvSpPr txBox="1">
            <a:spLocks/>
          </p:cNvSpPr>
          <p:nvPr/>
        </p:nvSpPr>
        <p:spPr>
          <a:xfrm>
            <a:off x="304800" y="2171700"/>
            <a:ext cx="2701636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Step 3*: describe the </a:t>
            </a:r>
            <a:r>
              <a:rPr lang="en-US" b="1"/>
              <a:t>action</a:t>
            </a:r>
            <a:r>
              <a:rPr lang="en-US"/>
              <a:t> for functions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342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56402-9A50-C04E-99AA-C455919C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4*: docstrings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CD48E-3662-CE4C-83A3-8A86293454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0401" y="780307"/>
            <a:ext cx="8799859" cy="5853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F485C6-E418-C44E-914B-459F83E559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31" t="18565" r="10602" b="68932"/>
          <a:stretch/>
        </p:blipFill>
        <p:spPr>
          <a:xfrm>
            <a:off x="4567030" y="1867100"/>
            <a:ext cx="6500192" cy="73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11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5179-7C31-3446-841D-5C991C4A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latin typeface="Courier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E76FFD-28D5-DD4D-9D64-684998091225}"/>
              </a:ext>
            </a:extLst>
          </p:cNvPr>
          <p:cNvGrpSpPr/>
          <p:nvPr/>
        </p:nvGrpSpPr>
        <p:grpSpPr>
          <a:xfrm>
            <a:off x="4886749" y="1729479"/>
            <a:ext cx="4951562" cy="3802745"/>
            <a:chOff x="2096219" y="2052401"/>
            <a:chExt cx="4951562" cy="38027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3C505B-DAD3-C74E-B20F-6346ACA79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77355D-6DD6-BA46-AB06-2B0E11D98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1662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Tracing code</a:t>
            </a:r>
          </a:p>
          <a:p>
            <a:r>
              <a:rPr lang="en-US" sz="2800" dirty="0"/>
              <a:t>Documenting code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A2E1C-0787-BE4B-A519-712F9911F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“code detective”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1FB454-B9AA-274C-A462-7B511550D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1" y="990600"/>
            <a:ext cx="8160973" cy="48768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B245DA-63BD-D743-8210-5ABBC486F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259" y="387350"/>
            <a:ext cx="6134100" cy="6083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24CC6F-63C3-234F-B81A-9B0BC634D008}"/>
              </a:ext>
            </a:extLst>
          </p:cNvPr>
          <p:cNvSpPr txBox="1"/>
          <p:nvPr/>
        </p:nvSpPr>
        <p:spPr>
          <a:xfrm>
            <a:off x="3711837" y="6125944"/>
            <a:ext cx="378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pitchFamily="2" charset="0"/>
              </a:rPr>
              <a:t>challenge2.py</a:t>
            </a:r>
          </a:p>
        </p:txBody>
      </p:sp>
    </p:spTree>
    <p:extLst>
      <p:ext uri="{BB962C8B-B14F-4D97-AF65-F5344CB8AC3E}">
        <p14:creationId xmlns:p14="http://schemas.microsoft.com/office/powerpoint/2010/main" val="2122046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41537-B332-DC45-A522-B6300DBA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beginning…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935C1-5A42-7949-899D-31E94D058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05A73-4BAC-094A-B932-804362368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475" y="1039744"/>
            <a:ext cx="7084786" cy="476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91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41537-B332-DC45-A522-B6300DBA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09CB9A-9760-BF44-9D9A-A69276237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472" y="1417947"/>
            <a:ext cx="6654800" cy="455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88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C0B64-61B9-A44B-B150-0B04861FB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Eventually…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AF28BB-3B33-6E48-97AC-D0CD1A1AE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1" y="550158"/>
            <a:ext cx="8959017" cy="5757683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8392B9F-692D-A846-80DA-479DED2B8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21" t="27660" r="6379" b="66781"/>
          <a:stretch/>
        </p:blipFill>
        <p:spPr>
          <a:xfrm>
            <a:off x="10593508" y="2142738"/>
            <a:ext cx="994410" cy="320041"/>
          </a:xfrm>
          <a:prstGeom prst="round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88212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D5F2D-2C84-BE49-9567-F385CC90D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7E8B7-7FA8-9A43-B1AE-C56A911E8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Other people </a:t>
            </a:r>
            <a:r>
              <a:rPr lang="en-US" sz="2400" dirty="0"/>
              <a:t>need to be able to understand your code</a:t>
            </a:r>
          </a:p>
          <a:p>
            <a:r>
              <a:rPr lang="en-US" sz="2400" b="1" dirty="0"/>
              <a:t>Future you </a:t>
            </a:r>
            <a:r>
              <a:rPr lang="en-US" sz="2400" dirty="0"/>
              <a:t>needs to be able to understand your code</a:t>
            </a:r>
          </a:p>
          <a:p>
            <a:endParaRPr lang="en-US" sz="2400" b="1" dirty="0"/>
          </a:p>
          <a:p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6000" b="1" dirty="0"/>
          </a:p>
          <a:p>
            <a:pPr marL="0" indent="0">
              <a:buNone/>
            </a:pPr>
            <a:endParaRPr lang="en-US" sz="6000" b="1" dirty="0"/>
          </a:p>
          <a:p>
            <a:pPr marL="0" indent="0">
              <a:buNone/>
            </a:pP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785657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D5F2D-2C84-BE49-9567-F385CC90D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7E8B7-7FA8-9A43-B1AE-C56A911E8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Other people </a:t>
            </a:r>
            <a:r>
              <a:rPr lang="en-US" sz="2400" dirty="0"/>
              <a:t>need to be able to understand your code</a:t>
            </a:r>
          </a:p>
          <a:p>
            <a:r>
              <a:rPr lang="en-US" sz="2400" b="1" dirty="0"/>
              <a:t>Future you </a:t>
            </a:r>
            <a:r>
              <a:rPr lang="en-US" sz="2400" dirty="0"/>
              <a:t>needs to be able to understand your code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6000" b="1" dirty="0"/>
          </a:p>
          <a:p>
            <a:pPr marL="0" indent="0" algn="r">
              <a:buNone/>
            </a:pPr>
            <a:r>
              <a:rPr lang="en-US" sz="4000" dirty="0"/>
              <a:t>… but how?</a:t>
            </a:r>
          </a:p>
        </p:txBody>
      </p:sp>
    </p:spTree>
    <p:extLst>
      <p:ext uri="{BB962C8B-B14F-4D97-AF65-F5344CB8AC3E}">
        <p14:creationId xmlns:p14="http://schemas.microsoft.com/office/powerpoint/2010/main" val="1167974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D5F2D-2C84-BE49-9567-F385CC90D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7E8B7-7FA8-9A43-B1AE-C56A911E8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Other people </a:t>
            </a:r>
            <a:r>
              <a:rPr lang="en-US" sz="2400" dirty="0"/>
              <a:t>need to be able to understand your code</a:t>
            </a:r>
          </a:p>
          <a:p>
            <a:r>
              <a:rPr lang="en-US" sz="2400" b="1" dirty="0"/>
              <a:t>Future you </a:t>
            </a:r>
            <a:r>
              <a:rPr lang="en-US" sz="2400" dirty="0"/>
              <a:t>needs to be able to understand your code</a:t>
            </a:r>
          </a:p>
          <a:p>
            <a:r>
              <a:rPr lang="en-US" sz="2400" b="1" dirty="0"/>
              <a:t>Document it</a:t>
            </a:r>
          </a:p>
          <a:p>
            <a:endParaRPr lang="en-US" sz="2400" b="1" dirty="0"/>
          </a:p>
          <a:p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6000" b="1" dirty="0"/>
          </a:p>
          <a:p>
            <a:pPr marL="0" indent="0" algn="r">
              <a:buNone/>
            </a:pPr>
            <a:r>
              <a:rPr lang="en-US" sz="4000" dirty="0"/>
              <a:t>… but how?</a:t>
            </a:r>
          </a:p>
        </p:txBody>
      </p:sp>
    </p:spTree>
    <p:extLst>
      <p:ext uri="{BB962C8B-B14F-4D97-AF65-F5344CB8AC3E}">
        <p14:creationId xmlns:p14="http://schemas.microsoft.com/office/powerpoint/2010/main" val="3693079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6321-C322-044D-A91D-EC4055CC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meaningful </a:t>
            </a:r>
            <a:r>
              <a:rPr lang="en-US" b="1" dirty="0"/>
              <a:t>nouns</a:t>
            </a:r>
            <a:r>
              <a:rPr lang="en-US" dirty="0"/>
              <a:t> for variables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B3E91A9-24D9-AA3A-BA8F-3A943E3B9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486" y="263072"/>
            <a:ext cx="7772400" cy="41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6914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518</TotalTime>
  <Words>371</Words>
  <Application>Microsoft Macintosh PowerPoint</Application>
  <PresentationFormat>Widescreen</PresentationFormat>
  <Paragraphs>61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Corbel</vt:lpstr>
      <vt:lpstr>Courier</vt:lpstr>
      <vt:lpstr>Wingdings 2</vt:lpstr>
      <vt:lpstr>Frame</vt:lpstr>
      <vt:lpstr>Why Does My Computer Do That? Intro to Coding with Python– Documentation</vt:lpstr>
      <vt:lpstr>Plan for Today</vt:lpstr>
      <vt:lpstr>In the beginning…</vt:lpstr>
      <vt:lpstr>Now…</vt:lpstr>
      <vt:lpstr>Eventually…</vt:lpstr>
      <vt:lpstr>The point</vt:lpstr>
      <vt:lpstr>The point</vt:lpstr>
      <vt:lpstr>The point</vt:lpstr>
      <vt:lpstr>Step 1: meaningful nouns for variables</vt:lpstr>
      <vt:lpstr>Step 1: meaningful nouns for variables</vt:lpstr>
      <vt:lpstr>Step 2: lots of comments</vt:lpstr>
      <vt:lpstr>A useful technique: code tracing</vt:lpstr>
      <vt:lpstr>Example</vt:lpstr>
      <vt:lpstr>Step 3*: describe the action for functions </vt:lpstr>
      <vt:lpstr>Step 3*: describe the action for functions </vt:lpstr>
      <vt:lpstr>PowerPoint Presentation</vt:lpstr>
      <vt:lpstr>PowerPoint Presentation</vt:lpstr>
      <vt:lpstr>Step 4*: docstrings</vt:lpstr>
      <vt:lpstr>PowerPoint Presentation</vt:lpstr>
      <vt:lpstr>Activity: “code detective”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</cp:lastModifiedBy>
  <cp:revision>21</cp:revision>
  <dcterms:created xsi:type="dcterms:W3CDTF">2023-08-03T18:49:17Z</dcterms:created>
  <dcterms:modified xsi:type="dcterms:W3CDTF">2023-10-07T19:49:44Z</dcterms:modified>
</cp:coreProperties>
</file>